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7" r:id="rId4"/>
    <p:sldId id="271" r:id="rId5"/>
    <p:sldId id="259" r:id="rId6"/>
    <p:sldId id="273" r:id="rId7"/>
    <p:sldId id="265" r:id="rId8"/>
    <p:sldId id="270" r:id="rId9"/>
    <p:sldId id="274" r:id="rId10"/>
    <p:sldId id="275" r:id="rId11"/>
    <p:sldId id="260" r:id="rId12"/>
    <p:sldId id="272" r:id="rId13"/>
    <p:sldId id="264" r:id="rId14"/>
    <p:sldId id="262" r:id="rId15"/>
    <p:sldId id="261" r:id="rId16"/>
    <p:sldId id="263" r:id="rId17"/>
    <p:sldId id="266" r:id="rId18"/>
    <p:sldId id="267" r:id="rId19"/>
    <p:sldId id="268" r:id="rId20"/>
    <p:sldId id="276" r:id="rId21"/>
    <p:sldId id="277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/>
    <p:restoredTop sz="94717"/>
  </p:normalViewPr>
  <p:slideViewPr>
    <p:cSldViewPr snapToGrid="0" snapToObjects="1">
      <p:cViewPr varScale="1">
        <p:scale>
          <a:sx n="110" d="100"/>
          <a:sy n="110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9AF5A-1C83-BE43-BD09-6D8C9503C936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23632-C3F4-B142-9D22-B725E624A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2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23632-C3F4-B142-9D22-B725E624A9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47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23632-C3F4-B142-9D22-B725E624A9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7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618A10-C6EE-3E4A-A98F-2BEB7FA4E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279866"/>
            <a:ext cx="12191998" cy="6302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ED80-B621-494A-A5A3-FF646DF35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13A6C-49C4-C44A-AD19-DA2D6BD17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64D4-B822-0F45-BE04-E26C824B8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EC9E-D984-5B48-8189-6BBF0001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E7B5A-620E-0D42-B729-DCF20789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84881C-EC13-1145-8FC6-EAB7D3785E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010DD1-AC3B-BB46-9940-59EADF7B7B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0931" y="495790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9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35A1-60F0-E246-AA87-2307E686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E43A1-B77E-8948-A4CD-8A7DBAD5B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78A97-B54A-CD47-84DB-9465CE8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321A7-2AE6-594F-85FC-7AA61771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99DA1-E678-6146-BFA4-1782B735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5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C8D4AC-9A66-7B43-89F4-6BD152E83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76027-5CC7-9743-B93B-C2D198485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7F0EF-B45A-5A4F-90FD-8800E659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AAC93-447B-AE46-B45B-25AA05F5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7541E-00DA-E04C-BF44-D3D871EB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9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7FA8-8F5D-904C-8870-CBC2F148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35925-8D59-C242-843E-472137AE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200"/>
              </a:spcBef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86CB5-CD02-E24C-BDA3-5A3541F7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9310" y="6286764"/>
            <a:ext cx="8513379" cy="365125"/>
          </a:xfrm>
        </p:spPr>
        <p:txBody>
          <a:bodyPr/>
          <a:lstStyle/>
          <a:p>
            <a:r>
              <a:rPr lang="en-US" dirty="0"/>
              <a:t>Third Workshop on Computer Architecture Research with RISC-V (CARRV 2019), Phoenix, AZ USA, June 22,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BE456-7257-FE40-86C2-1CF94AB8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186" y="6286765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1884881C-EC13-1145-8FC6-EAB7D3785E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853782-D635-0447-A430-D80806EAF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258" y="429666"/>
            <a:ext cx="1012880" cy="101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CB89-D0F8-FC43-BA09-B58223BC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CA943-7DF7-0741-BD24-305F3834D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DE5D2-8FB8-284E-AE2B-A8FDEE310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891AE-6135-344E-B435-44C167CB1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F8DC8-1B0A-6947-AB32-90BDAF7D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D74DAC-0DD9-A044-83A9-389D75D28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362" y="5530362"/>
            <a:ext cx="1327638" cy="1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1A9E7-C8F8-3147-9160-076BBB26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848E-40A0-7142-B3D7-FB90F0008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C7E05-96D6-8E40-BD8B-AF3E0E25A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304B3-B5C9-0F4A-9B8A-575FB05E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2CDCD-FFE4-794E-91E7-B7F088F9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C45AB-1EFA-A647-93CA-4CF53453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89827F5-F75C-5B4B-820C-AA6D2F66FB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362" y="5530362"/>
            <a:ext cx="1327638" cy="1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0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6A99-6E70-D942-BEEA-6BE48CC27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840AB-A675-A04F-837E-859F9E76E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C4D29-3C1C-C446-8A20-D63F9B361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7DC6D-44E7-E244-82BB-768860090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594DD-B33D-874E-8CAE-0BACBE8C95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939DFD-B743-9742-9E1F-0987635C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A7AA8-0699-134B-832B-663E1B87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33ED01-0CCB-064C-A93C-AF55266E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20AA0C9-2153-1542-98B3-9EC674962C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362" y="5530362"/>
            <a:ext cx="1327638" cy="1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8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8E3B-C926-024F-A277-A99AA860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ADA9E-3781-8A42-A390-EC3F6726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3C660-3CF9-1D4B-B8F5-73C1FEA04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9AC39-1DFB-A249-83EB-B65D9AF6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A07078-2E7A-1B41-B8E0-FB59FF598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362" y="5530362"/>
            <a:ext cx="1327638" cy="1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6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0ED01B-7B99-7E46-8EA6-80990C7F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81279-1CEE-E54D-A10B-A41314C1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118DC-BB3D-284D-94B1-9EE26144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C9556EF-E509-D447-BB37-59615DF08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362" y="5530362"/>
            <a:ext cx="1327638" cy="1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1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1BD5-F6D1-924D-8FC3-FB34F1287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2FF50-B7FE-5C4A-9B14-DC7B6A93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54C5D-24CB-2D4C-9424-0D6793D35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5D147-D3DB-2F42-BAE8-4C06A8ADB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C86BA-B842-CB47-99FB-F843D577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F99A7-0DA4-6945-966B-76B303DD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49E4294-885C-9844-AD5F-F56651D38A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362" y="5530362"/>
            <a:ext cx="1327638" cy="1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8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F3EA-0582-AE49-AE82-BAB3ED1C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66B7C-95AC-794F-B64D-1BF7946F2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9ED1E-3116-0C45-A545-5CCB6EA71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93176-6D0A-5D4C-8106-14FAD86D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A0FD-C85E-654F-AFC2-C9DB1ACA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C0BC6-0DC2-8F4A-A381-6D7C6E19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BC83ECE-B8EA-BD4E-A57B-FB48277761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4362" y="5530362"/>
            <a:ext cx="1327638" cy="1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4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07625-D99D-B144-88C5-27A2E2F4B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E0820-8442-F14D-8DBB-6548D2446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20CE3-FEA2-834C-A84E-768A90EAE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48B27-D2C0-CA4A-9CBB-65F3FD4C5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Third Workshop on Computer Architecture Research with RISC-V (CARRV 2019), Phoenix, AZ USA, June 22,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34A48-9F78-2140-802D-9223FDB8E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2866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884881C-EC13-1145-8FC6-EAB7D3785E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CE663-F51F-0349-BA63-BA03F0520B7A}"/>
              </a:ext>
            </a:extLst>
          </p:cNvPr>
          <p:cNvSpPr/>
          <p:nvPr userDrawn="1"/>
        </p:nvSpPr>
        <p:spPr>
          <a:xfrm>
            <a:off x="0" y="0"/>
            <a:ext cx="12192000" cy="278674"/>
          </a:xfrm>
          <a:prstGeom prst="rect">
            <a:avLst/>
          </a:prstGeom>
          <a:solidFill>
            <a:srgbClr val="EE7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AE0489-DEB1-CA4D-9BDC-12F2275D183A}"/>
              </a:ext>
            </a:extLst>
          </p:cNvPr>
          <p:cNvSpPr/>
          <p:nvPr userDrawn="1"/>
        </p:nvSpPr>
        <p:spPr>
          <a:xfrm>
            <a:off x="0" y="6582138"/>
            <a:ext cx="12192000" cy="278674"/>
          </a:xfrm>
          <a:prstGeom prst="rect">
            <a:avLst/>
          </a:prstGeom>
          <a:solidFill>
            <a:srgbClr val="EE7A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7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m5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hauser.us/arithmetic/SoftFloat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vlsiarch.ecen.okstate.edu/gem5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46A5-3ED3-C14F-8C0F-EFFE03237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241" y="1734205"/>
            <a:ext cx="10152386" cy="1491977"/>
          </a:xfrm>
        </p:spPr>
        <p:txBody>
          <a:bodyPr>
            <a:noAutofit/>
          </a:bodyPr>
          <a:lstStyle/>
          <a:p>
            <a:r>
              <a:rPr lang="en-US" sz="5400" b="1" dirty="0">
                <a:latin typeface="+mj-lt"/>
              </a:rPr>
              <a:t>IEEE Floating-Point Extensions for Containing Error in the RISC-V Architecture</a:t>
            </a:r>
            <a:endParaRPr lang="en-US" sz="5400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825C8-CFD9-164C-B375-033F3F9CF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Alexander Underwood, Tuan Nguyen, James Stine</a:t>
            </a:r>
          </a:p>
          <a:p>
            <a:r>
              <a:rPr lang="en-US" sz="2000" dirty="0">
                <a:latin typeface="+mn-lt"/>
              </a:rPr>
              <a:t>VLSI Computer Architecture Research Group</a:t>
            </a:r>
          </a:p>
          <a:p>
            <a:r>
              <a:rPr lang="en-US" sz="2000" dirty="0">
                <a:latin typeface="+mn-lt"/>
              </a:rPr>
              <a:t>Oklahoma State University</a:t>
            </a:r>
          </a:p>
          <a:p>
            <a:r>
              <a:rPr lang="en-US" sz="2000" dirty="0">
                <a:latin typeface="+mn-lt"/>
              </a:rPr>
              <a:t>Stillwater, OK 74078 USA</a:t>
            </a:r>
          </a:p>
          <a:p>
            <a:r>
              <a:rPr lang="en-US" sz="2000" dirty="0">
                <a:latin typeface="+mn-lt"/>
              </a:rPr>
              <a:t>{</a:t>
            </a:r>
            <a:r>
              <a:rPr lang="en-US" sz="2000" dirty="0" err="1">
                <a:latin typeface="+mn-lt"/>
              </a:rPr>
              <a:t>alexander.underwood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james.stine</a:t>
            </a:r>
            <a:r>
              <a:rPr lang="en-US" sz="2000" dirty="0">
                <a:latin typeface="+mn-lt"/>
              </a:rPr>
              <a:t>}@</a:t>
            </a:r>
            <a:r>
              <a:rPr lang="en-US" sz="2000" dirty="0" err="1">
                <a:latin typeface="+mn-lt"/>
              </a:rPr>
              <a:t>okstate.edu</a:t>
            </a:r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78D226-2D8E-3B4B-8CAC-3B93AC3FBBA5}"/>
              </a:ext>
            </a:extLst>
          </p:cNvPr>
          <p:cNvCxnSpPr>
            <a:cxnSpLocks/>
          </p:cNvCxnSpPr>
          <p:nvPr/>
        </p:nvCxnSpPr>
        <p:spPr>
          <a:xfrm>
            <a:off x="1301262" y="3446585"/>
            <a:ext cx="9589476" cy="0"/>
          </a:xfrm>
          <a:prstGeom prst="line">
            <a:avLst/>
          </a:prstGeom>
          <a:ln w="76200">
            <a:solidFill>
              <a:srgbClr val="EE7A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47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66F5-1321-FE41-BFA5-0344C113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>
                <a:latin typeface="+mj-lt"/>
              </a:rPr>
              <a:t>em5 (</a:t>
            </a:r>
            <a:r>
              <a:rPr lang="en-US" dirty="0">
                <a:latin typeface="+mj-lt"/>
                <a:hlinkClick r:id="rId2"/>
              </a:rPr>
              <a:t>http://www.gem5.org</a:t>
            </a:r>
            <a:r>
              <a:rPr lang="en-US" dirty="0">
                <a:latin typeface="+mj-lt"/>
              </a:rPr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4FEA-B696-DD44-A77E-3C6F03D0B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 Runs real workloads and useful to analyze workloads that real users care about!</a:t>
            </a:r>
          </a:p>
          <a:p>
            <a:r>
              <a:rPr lang="en-US" sz="2400" dirty="0">
                <a:latin typeface="+mn-lt"/>
              </a:rPr>
              <a:t>Has a comprehensive model library for memory and I/O devices.</a:t>
            </a:r>
          </a:p>
          <a:p>
            <a:pPr lvl="1"/>
            <a:r>
              <a:rPr lang="en-US" dirty="0">
                <a:latin typeface="+mn-lt"/>
              </a:rPr>
              <a:t>Modified for RISC-V as well as other ISAs.</a:t>
            </a:r>
          </a:p>
          <a:p>
            <a:r>
              <a:rPr lang="en-US" sz="2400" dirty="0">
                <a:latin typeface="+mn-lt"/>
              </a:rPr>
              <a:t>Extensively utilized for computer architecture research.</a:t>
            </a:r>
          </a:p>
          <a:p>
            <a:r>
              <a:rPr lang="en-US" sz="2400" dirty="0">
                <a:latin typeface="+mn-lt"/>
              </a:rPr>
              <a:t>Developed by University of Michigan and University of Wisconsin-Madison and freely available and open-source.</a:t>
            </a:r>
          </a:p>
          <a:p>
            <a:r>
              <a:rPr lang="en-US" sz="2400" dirty="0">
                <a:latin typeface="+mn-lt"/>
              </a:rPr>
              <a:t>Problem is that IEEE 754 arithmetic is only modified for use with ordinary compiler-given arithmetic operations (i.e.,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Fs1*Fs2;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400" dirty="0">
                <a:latin typeface="+mn-lt"/>
              </a:rPr>
              <a:t>.</a:t>
            </a:r>
          </a:p>
          <a:p>
            <a:pPr lvl="1"/>
            <a:r>
              <a:rPr lang="en-US" dirty="0">
                <a:latin typeface="+mn-lt"/>
              </a:rPr>
              <a:t>Solution: Adapt </a:t>
            </a:r>
            <a:r>
              <a:rPr lang="en-US" i="1" dirty="0">
                <a:latin typeface="+mn-lt"/>
              </a:rPr>
              <a:t>gem5</a:t>
            </a:r>
            <a:r>
              <a:rPr lang="en-US" dirty="0">
                <a:latin typeface="+mn-lt"/>
              </a:rPr>
              <a:t> to add true floating-point support.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FCC4A-1323-6845-A7D0-442EC174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6A3D6-8631-2F44-86DD-B880685B2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3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BB3-D918-2148-9BDE-4F5F557B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Implementation of </a:t>
            </a:r>
            <a:r>
              <a:rPr lang="en-US" dirty="0">
                <a:latin typeface="+mj-lt"/>
                <a:cs typeface="Consolas" panose="020B0609020204030204" pitchFamily="49" charset="0"/>
              </a:rPr>
              <a:t>MOVRR</a:t>
            </a:r>
            <a:r>
              <a:rPr lang="en-US" dirty="0">
                <a:latin typeface="+mj-lt"/>
              </a:rPr>
              <a:t> for gem5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B07A5-7DAF-6447-A7AD-A341DD23A262}"/>
              </a:ext>
            </a:extLst>
          </p:cNvPr>
          <p:cNvSpPr txBox="1"/>
          <p:nvPr/>
        </p:nvSpPr>
        <p:spPr>
          <a:xfrm>
            <a:off x="643127" y="5073496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movrr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({{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Fd_bits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xc-&gt;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tcBase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()-&gt;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readMiscReg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(RREG);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C7715-14F6-1C44-8F16-90F460C44280}"/>
              </a:ext>
            </a:extLst>
          </p:cNvPr>
          <p:cNvSpPr txBox="1"/>
          <p:nvPr/>
        </p:nvSpPr>
        <p:spPr>
          <a:xfrm>
            <a:off x="838200" y="1812982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New register RREG added to miscellaneous register list.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Important to emphasize that RISC-V has binary128 capabilities, but using the residual register and algorithms from D. Priest that arbitrary precision floating-point arithmetic can be done with both hardware and software support.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MOVRR</a:t>
            </a:r>
            <a:r>
              <a:rPr lang="en-US" sz="2000" dirty="0">
                <a:cs typeface="Arial" panose="020B0604020202020204" pitchFamily="34" charset="0"/>
              </a:rPr>
              <a:t> instruction stores RREG in destination register (additions to F/D/Q ISA extension for RISC-V)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RREG value is generated during a floating point multiply call.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27E21-8B6B-E74E-BA2A-0D455F46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FE34EE-7E8F-F94B-9E36-3F4DA27B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4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BB3-D918-2148-9BDE-4F5F557B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Consolas" panose="020B0609020204030204" pitchFamily="49" charset="0"/>
              </a:rPr>
              <a:t>MOVRR</a:t>
            </a:r>
            <a:r>
              <a:rPr lang="en-US" dirty="0">
                <a:latin typeface="+mj-lt"/>
              </a:rPr>
              <a:t> in RISC-V Toolchain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B07A5-7DAF-6447-A7AD-A341DD23A262}"/>
              </a:ext>
            </a:extLst>
          </p:cNvPr>
          <p:cNvSpPr txBox="1"/>
          <p:nvPr/>
        </p:nvSpPr>
        <p:spPr>
          <a:xfrm>
            <a:off x="838200" y="3903895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volatile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movrr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%[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]"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: [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 "=f" (result)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C7715-14F6-1C44-8F16-90F460C44280}"/>
              </a:ext>
            </a:extLst>
          </p:cNvPr>
          <p:cNvSpPr txBox="1"/>
          <p:nvPr/>
        </p:nvSpPr>
        <p:spPr>
          <a:xfrm>
            <a:off x="838200" y="1812982"/>
            <a:ext cx="10515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Add </a:t>
            </a:r>
            <a:r>
              <a:rPr lang="en-US" sz="2800" dirty="0">
                <a:cs typeface="Consolas" panose="020B0609020204030204" pitchFamily="49" charset="0"/>
              </a:rPr>
              <a:t>MOVRR</a:t>
            </a:r>
            <a:r>
              <a:rPr lang="en-US" sz="2800" dirty="0">
                <a:cs typeface="Arial" panose="020B0604020202020204" pitchFamily="34" charset="0"/>
              </a:rPr>
              <a:t> to the toolchain for assembly.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No C/C++ language support – must use instruction from inside in </a:t>
            </a:r>
            <a:r>
              <a:rPr lang="en-US" sz="2800" dirty="0" err="1">
                <a:cs typeface="Consolas" panose="020B0609020204030204" pitchFamily="49" charset="0"/>
              </a:rPr>
              <a:t>asm</a:t>
            </a:r>
            <a:r>
              <a:rPr lang="en-US" sz="2800" dirty="0">
                <a:cs typeface="Arial" panose="020B0604020202020204" pitchFamily="34" charset="0"/>
              </a:rPr>
              <a:t> block using a pragma definition.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B3CF8-D29F-0740-9133-C68B45F2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A9366-00BC-5943-B08E-D47235CD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3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8DD0-5CF4-AC4B-BEFE-E723C537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SoftFloat</a:t>
            </a:r>
            <a:r>
              <a:rPr lang="en-US" dirty="0">
                <a:latin typeface="+mj-lt"/>
              </a:rPr>
              <a:t>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A448-1637-7242-A123-48395B38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255"/>
            <a:ext cx="10515600" cy="464770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2200"/>
              </a:spcBef>
            </a:pPr>
            <a:r>
              <a:rPr lang="en-US" sz="3200" dirty="0">
                <a:latin typeface="+mn-lt"/>
              </a:rPr>
              <a:t>Implemented by John Hauser at UCB based on W. Kahan’s paranoia work.</a:t>
            </a:r>
          </a:p>
          <a:p>
            <a:pPr lvl="1">
              <a:spcBef>
                <a:spcPts val="0"/>
              </a:spcBef>
            </a:pPr>
            <a:r>
              <a:rPr lang="en-US" sz="2600" dirty="0">
                <a:latin typeface="+mn-lt"/>
                <a:hlinkClick r:id="rId2"/>
              </a:rPr>
              <a:t>http://www.jhauser.us/arithmetic/SoftFloat.html</a:t>
            </a:r>
            <a:r>
              <a:rPr lang="en-US" sz="2600" dirty="0">
                <a:latin typeface="+mn-lt"/>
              </a:rPr>
              <a:t> </a:t>
            </a:r>
          </a:p>
          <a:p>
            <a:pPr>
              <a:spcBef>
                <a:spcPts val="2200"/>
              </a:spcBef>
            </a:pPr>
            <a:r>
              <a:rPr lang="en-US" sz="3200" dirty="0">
                <a:latin typeface="+mn-lt"/>
              </a:rPr>
              <a:t>Complete implementation of IEEE 754 arithmetic in an efficient and compact library (also generates </a:t>
            </a:r>
            <a:r>
              <a:rPr lang="en-US" sz="3200" dirty="0" err="1">
                <a:latin typeface="+mn-lt"/>
              </a:rPr>
              <a:t>testvectors</a:t>
            </a:r>
            <a:r>
              <a:rPr lang="en-US" sz="3200" dirty="0">
                <a:latin typeface="+mn-lt"/>
              </a:rPr>
              <a:t> for hardware validation).</a:t>
            </a:r>
          </a:p>
          <a:p>
            <a:pPr>
              <a:spcBef>
                <a:spcPts val="2200"/>
              </a:spcBef>
            </a:pPr>
            <a:r>
              <a:rPr lang="en-US" sz="3200" dirty="0">
                <a:latin typeface="+mn-lt"/>
              </a:rPr>
              <a:t>Supports 16, 32, 64, 80, and 128-bit floating-point formats.</a:t>
            </a:r>
          </a:p>
          <a:p>
            <a:pPr>
              <a:spcBef>
                <a:spcPts val="2200"/>
              </a:spcBef>
            </a:pPr>
            <a:r>
              <a:rPr lang="en-US" sz="3200" dirty="0">
                <a:latin typeface="+mn-lt"/>
              </a:rPr>
              <a:t>Floating-point operations take place in the library similar to how they would on floating-point hardware.</a:t>
            </a:r>
          </a:p>
          <a:p>
            <a:pPr>
              <a:spcBef>
                <a:spcPts val="2200"/>
              </a:spcBef>
            </a:pPr>
            <a:r>
              <a:rPr lang="en-US" sz="3200" dirty="0">
                <a:latin typeface="+mn-lt"/>
              </a:rPr>
              <a:t>Allows access to intermediary floating-point states for measuring statistics or extracting values.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76F81-C682-5744-AB92-83BD3DF4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A08A6-0005-6948-8F1A-61513E51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5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1DDA1-69DA-4F4C-BA99-1F8DD162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Adding </a:t>
            </a:r>
            <a:r>
              <a:rPr lang="en-US" dirty="0" err="1">
                <a:latin typeface="+mj-lt"/>
              </a:rPr>
              <a:t>SoftFloat</a:t>
            </a:r>
            <a:r>
              <a:rPr lang="en-US" dirty="0">
                <a:latin typeface="+mj-lt"/>
              </a:rPr>
              <a:t> to gem5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1FE72B2-92A8-0249-B6A1-BF008DB8D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b="1" dirty="0">
                <a:latin typeface="+mn-lt"/>
              </a:rPr>
              <a:t>Benefits</a:t>
            </a:r>
            <a:endParaRPr lang="en-US" dirty="0">
              <a:latin typeface="+mn-lt"/>
            </a:endParaRPr>
          </a:p>
          <a:p>
            <a:pPr>
              <a:spcBef>
                <a:spcPts val="2200"/>
              </a:spcBef>
            </a:pPr>
            <a:r>
              <a:rPr lang="en-US" dirty="0">
                <a:latin typeface="+mn-lt"/>
              </a:rPr>
              <a:t>Allows access to intermediate values during floating point operations.</a:t>
            </a:r>
          </a:p>
          <a:p>
            <a:pPr>
              <a:spcBef>
                <a:spcPts val="2200"/>
              </a:spcBef>
            </a:pPr>
            <a:r>
              <a:rPr lang="en-US" dirty="0">
                <a:latin typeface="+mn-lt"/>
              </a:rPr>
              <a:t>Enables easy modifications to the way the floating point operations are performed.</a:t>
            </a:r>
          </a:p>
          <a:p>
            <a:pPr>
              <a:spcBef>
                <a:spcPts val="2200"/>
              </a:spcBef>
            </a:pPr>
            <a:r>
              <a:rPr lang="en-US" dirty="0">
                <a:latin typeface="+mn-lt"/>
              </a:rPr>
              <a:t>Has the ability to integrate true arithmetic exploration within </a:t>
            </a:r>
            <a:r>
              <a:rPr lang="en-US" i="1" dirty="0">
                <a:latin typeface="+mn-lt"/>
              </a:rPr>
              <a:t>gem5</a:t>
            </a:r>
            <a:r>
              <a:rPr lang="en-US" dirty="0">
                <a:latin typeface="+mn-lt"/>
              </a:rPr>
              <a:t>.</a:t>
            </a:r>
          </a:p>
          <a:p>
            <a:pPr>
              <a:spcBef>
                <a:spcPts val="2200"/>
              </a:spcBef>
            </a:pPr>
            <a:r>
              <a:rPr lang="en-US" dirty="0">
                <a:latin typeface="+mn-lt"/>
              </a:rPr>
              <a:t>Can be extended for other important arithmetic ideas as well as IEEE 754 arithmetic extensions (e.g., binary16, binary128).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b="1" dirty="0">
                <a:latin typeface="+mn-lt"/>
              </a:rPr>
              <a:t>Disadvantages</a:t>
            </a:r>
            <a:endParaRPr lang="en-US" dirty="0">
              <a:latin typeface="+mn-lt"/>
            </a:endParaRPr>
          </a:p>
          <a:p>
            <a:pPr>
              <a:spcBef>
                <a:spcPts val="2200"/>
              </a:spcBef>
            </a:pPr>
            <a:r>
              <a:rPr lang="en-US" dirty="0">
                <a:latin typeface="+mn-lt"/>
              </a:rPr>
              <a:t>Slightly longer simulation times due to more complex floating point operations.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34542-9016-4340-AB7F-58433AC4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DC641-2D3F-9F47-B8EC-6993E1F0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15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BE36-7B95-3D40-A0CA-E172737E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Using </a:t>
            </a:r>
            <a:r>
              <a:rPr lang="en-US" dirty="0" err="1">
                <a:latin typeface="+mj-lt"/>
              </a:rPr>
              <a:t>SoftFloat</a:t>
            </a:r>
            <a:r>
              <a:rPr lang="en-US" dirty="0">
                <a:latin typeface="+mj-lt"/>
              </a:rPr>
              <a:t> in gem5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F8EBD-777A-554C-A8E5-2E1D364932B1}"/>
              </a:ext>
            </a:extLst>
          </p:cNvPr>
          <p:cNvSpPr txBox="1"/>
          <p:nvPr/>
        </p:nvSpPr>
        <p:spPr>
          <a:xfrm>
            <a:off x="838200" y="2621872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fmul_d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({{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/* ... */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Fs1*Fs2;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}},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FloatMultOp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C6927-A3C0-4C4B-B1FB-05935D23B980}"/>
              </a:ext>
            </a:extLst>
          </p:cNvPr>
          <p:cNvSpPr txBox="1"/>
          <p:nvPr/>
        </p:nvSpPr>
        <p:spPr>
          <a:xfrm>
            <a:off x="6098931" y="2188317"/>
            <a:ext cx="5410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fmul_d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({{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/* ... */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float64_t fs1_sf;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float64_t fs2_sf;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float64_t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fd_sf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memcpy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(&amp;fs1_sf, &amp;Fs1,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Fs1);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memcpy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(&amp;fs2_sf, &amp;Fs2,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Fs2);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fd_sf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f64_mul(fs1_sf, fs2_sf);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std::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memcpy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fd_sf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fd_sf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}},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FloatMultOp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468D8-9833-B34D-83EE-639EC401AE84}"/>
              </a:ext>
            </a:extLst>
          </p:cNvPr>
          <p:cNvSpPr txBox="1"/>
          <p:nvPr/>
        </p:nvSpPr>
        <p:spPr>
          <a:xfrm>
            <a:off x="838200" y="1690688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Arial" panose="020B0604020202020204" pitchFamily="34" charset="0"/>
              </a:rPr>
              <a:t>Standard double precision multiply implementation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DAD3AC-A736-694F-AF75-361883E751FD}"/>
              </a:ext>
            </a:extLst>
          </p:cNvPr>
          <p:cNvSpPr txBox="1"/>
          <p:nvPr/>
        </p:nvSpPr>
        <p:spPr>
          <a:xfrm>
            <a:off x="6096000" y="1695137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cs typeface="Arial" panose="020B0604020202020204" pitchFamily="34" charset="0"/>
              </a:rPr>
              <a:t>SoftFloat</a:t>
            </a:r>
            <a:r>
              <a:rPr lang="en-US" sz="2400" dirty="0">
                <a:cs typeface="Arial" panose="020B0604020202020204" pitchFamily="34" charset="0"/>
              </a:rPr>
              <a:t> double precision multiply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9AB299-F1FD-474F-95FD-FF69504A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5AFF2-B0D8-8A45-8540-8326B11C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8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18C4-7D06-1D4C-B44D-B03D7964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SPEC Benchmarking in RISC-V gem5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24C17-20FD-5249-834A-856DB457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 dirty="0">
                <a:latin typeface="+mn-lt"/>
              </a:rPr>
              <a:t>Several of the SPEC benchmarks from both the 2006 and 2017 set will run on gem5 in </a:t>
            </a:r>
            <a:r>
              <a:rPr lang="en-US" sz="3200" dirty="0" err="1">
                <a:latin typeface="+mn-lt"/>
              </a:rPr>
              <a:t>syscall</a:t>
            </a:r>
            <a:r>
              <a:rPr lang="en-US" sz="3200" dirty="0">
                <a:latin typeface="+mn-lt"/>
              </a:rPr>
              <a:t> emulation mode.</a:t>
            </a:r>
          </a:p>
          <a:p>
            <a:pPr lvl="1">
              <a:spcBef>
                <a:spcPts val="2400"/>
              </a:spcBef>
            </a:pPr>
            <a:r>
              <a:rPr lang="en-US" sz="2800" dirty="0">
                <a:latin typeface="+mn-lt"/>
              </a:rPr>
              <a:t>The benchmarks also compile using an up-to-date build of the RISC-V GNU toolchain.</a:t>
            </a:r>
          </a:p>
          <a:p>
            <a:pPr>
              <a:spcBef>
                <a:spcPts val="2400"/>
              </a:spcBef>
            </a:pPr>
            <a:r>
              <a:rPr lang="en-US" sz="3200" dirty="0">
                <a:latin typeface="+mn-lt"/>
              </a:rPr>
              <a:t>Profile the benchmark performance in RISC-V using the functional unit tracking and memory usage statistics.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0A647-DD6F-4E41-976D-63A00A95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A93D-72A6-D340-B5B4-D94BDEFE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71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7AE2-8012-F84D-8B04-E162DDAA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SPEC Benchmarking gem5 Specifications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52FBC37-006C-2548-9ECA-D54131E98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800202"/>
              </p:ext>
            </p:extLst>
          </p:nvPr>
        </p:nvGraphicFramePr>
        <p:xfrm>
          <a:off x="2648753" y="1809800"/>
          <a:ext cx="6894492" cy="322806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3447246">
                  <a:extLst>
                    <a:ext uri="{9D8B030D-6E8A-4147-A177-3AD203B41FA5}">
                      <a16:colId xmlns:a16="http://schemas.microsoft.com/office/drawing/2014/main" val="3796803341"/>
                    </a:ext>
                  </a:extLst>
                </a:gridCol>
                <a:gridCol w="3447246">
                  <a:extLst>
                    <a:ext uri="{9D8B030D-6E8A-4147-A177-3AD203B41FA5}">
                      <a16:colId xmlns:a16="http://schemas.microsoft.com/office/drawing/2014/main" val="3630662056"/>
                    </a:ext>
                  </a:extLst>
                </a:gridCol>
              </a:tblGrid>
              <a:tr h="4933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CPU Type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DerivO3CPU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extLst>
                  <a:ext uri="{0D108BD9-81ED-4DB2-BD59-A6C34878D82A}">
                    <a16:rowId xmlns:a16="http://schemas.microsoft.com/office/drawing/2014/main" val="3650015333"/>
                  </a:ext>
                </a:extLst>
              </a:tr>
              <a:tr h="4933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L1d Cache Size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64kB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extLst>
                  <a:ext uri="{0D108BD9-81ED-4DB2-BD59-A6C34878D82A}">
                    <a16:rowId xmlns:a16="http://schemas.microsoft.com/office/drawing/2014/main" val="445011613"/>
                  </a:ext>
                </a:extLst>
              </a:tr>
              <a:tr h="4933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L1i Cache Size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32kB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extLst>
                  <a:ext uri="{0D108BD9-81ED-4DB2-BD59-A6C34878D82A}">
                    <a16:rowId xmlns:a16="http://schemas.microsoft.com/office/drawing/2014/main" val="539750108"/>
                  </a:ext>
                </a:extLst>
              </a:tr>
              <a:tr h="4933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Memory Type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DDR4_2400_8x8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extLst>
                  <a:ext uri="{0D108BD9-81ED-4DB2-BD59-A6C34878D82A}">
                    <a16:rowId xmlns:a16="http://schemas.microsoft.com/office/drawing/2014/main" val="491554760"/>
                  </a:ext>
                </a:extLst>
              </a:tr>
              <a:tr h="4933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Memory Size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16 GB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extLst>
                  <a:ext uri="{0D108BD9-81ED-4DB2-BD59-A6C34878D82A}">
                    <a16:rowId xmlns:a16="http://schemas.microsoft.com/office/drawing/2014/main" val="1811305686"/>
                  </a:ext>
                </a:extLst>
              </a:tr>
              <a:tr h="49334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Memory Channels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1290" marR="111290" marT="55645" marB="55645"/>
                </a:tc>
                <a:extLst>
                  <a:ext uri="{0D108BD9-81ED-4DB2-BD59-A6C34878D82A}">
                    <a16:rowId xmlns:a16="http://schemas.microsoft.com/office/drawing/2014/main" val="17367812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8D0A-3A07-144E-871E-0E4D0607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26A93-FD7C-1844-AE70-EC041C62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B0CC8-FE51-4245-899E-67593932046A}"/>
              </a:ext>
            </a:extLst>
          </p:cNvPr>
          <p:cNvSpPr txBox="1"/>
          <p:nvPr/>
        </p:nvSpPr>
        <p:spPr>
          <a:xfrm>
            <a:off x="4209393" y="5384441"/>
            <a:ext cx="4302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gem5 RISC-V Architecture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16F28-DCA2-3E40-9B25-B664610C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67" y="2742300"/>
            <a:ext cx="1363060" cy="13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915E-A5D6-8640-9D24-98B615FD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SPEC06 Benchmarking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FB2856-9539-D64F-B5CB-3DC4768D5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529116"/>
              </p:ext>
            </p:extLst>
          </p:nvPr>
        </p:nvGraphicFramePr>
        <p:xfrm>
          <a:off x="838200" y="1825625"/>
          <a:ext cx="10515600" cy="32004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5270550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214416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076796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444.namd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470.lbm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80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Simulated Seconds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17.55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10.26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198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Time Elapsed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28h 11m 11s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7h 59m 6s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102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Simulated Cycles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35,102,640,085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20,519,304,925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751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04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Function Calls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47,413,825,438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6,610,717,022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92518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FloatMULT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Calls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4,414,971,460 (9.31%)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1,273,446,080 (19.26%)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694998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771E1-0736-CC49-8EF3-E5F87E63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C077A-601D-BA42-A585-1C957D8C1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02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8915E-A5D6-8640-9D24-98B615FD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SPEC17 Benchmarking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FB2856-9539-D64F-B5CB-3DC4768D5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731152"/>
              </p:ext>
            </p:extLst>
          </p:nvPr>
        </p:nvGraphicFramePr>
        <p:xfrm>
          <a:off x="0" y="1996440"/>
          <a:ext cx="12192000" cy="28651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270550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2144167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00767961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82601640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833720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508.namd_r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519.lbm_r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619.lbm_s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644.nab_s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80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Simulated Seconds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10.03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1482.95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75.94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2.64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198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 Time Elapsed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18h 47m 9s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55d 7h 13m 33s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37h 17m 52s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4h 57m 10s</a:t>
                      </a: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102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Simulated Cycles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20,068,429,170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2,965,909,270,356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151,877,716,470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5,270,577,837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7515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04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Function Calls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34,198,662,665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1,595,256,157,701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52,256,329,490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8,446,078,443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92518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FloatMULT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Calls</a:t>
                      </a:r>
                    </a:p>
                  </a:txBody>
                  <a:tcPr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3,294,084,157 (9.63%)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326,750,716,512 (20.48%)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9,024,897,856 (17.27%)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1,192,676,971 (14.12%)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EE7A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694998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4E446-02E5-4C40-9EB1-565645D5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198E4-8ADB-0E44-8D9C-0A48FD31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8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52C4-BD1A-EC47-966D-A7652FA5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9EB4-9531-5D4F-A12C-59351A741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Introduction/Motivation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Proposed Implementation</a:t>
            </a:r>
          </a:p>
          <a:p>
            <a:r>
              <a:rPr lang="en-US" dirty="0"/>
              <a:t>Evaluation (Hardware and Software)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0A3B2-CE2A-0545-AF2D-D1087800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Third Workshop on Computer Architecture Research with RISC-V (CARRV 2019), Phoenix, AZ USA, June 22,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382BD-42E2-DF47-8D96-CBE87C49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0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6599-101A-1C49-BC33-F0A0E26E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Value-Added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0FA2-6902-6C40-A94B-36AC08056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Usefulness of gem5 is important for computer architecture research.</a:t>
            </a:r>
          </a:p>
          <a:p>
            <a:r>
              <a:rPr lang="en-US" dirty="0">
                <a:latin typeface="+mn-lt"/>
              </a:rPr>
              <a:t>Documented additions of </a:t>
            </a:r>
            <a:r>
              <a:rPr lang="en-US" dirty="0" err="1">
                <a:latin typeface="+mn-lt"/>
              </a:rPr>
              <a:t>SoftFloat</a:t>
            </a:r>
            <a:r>
              <a:rPr lang="en-US" dirty="0">
                <a:latin typeface="+mn-lt"/>
              </a:rPr>
              <a:t> as well as other architecture uses of gem5 at website.</a:t>
            </a:r>
          </a:p>
          <a:p>
            <a:pPr lvl="1"/>
            <a:r>
              <a:rPr lang="en-US" dirty="0"/>
              <a:t>May be useful along with other documentation available on the Internet.  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2"/>
              </a:rPr>
              <a:t>https://vlsiarch.ecen.okstate.edu/gem5/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Suggestions, comments, modifications are welcome!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F718F-829B-DC44-8B17-0838FFD1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E10636-1FC7-1E4E-881A-C475F911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58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CA95-97CE-B746-B440-3957EF49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0902-B1D2-EE42-BBE2-BC5438A0E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Synthesized design using Synopsys® Design Compiler™ with topographical mode with cmos32soi IBM/GF technology.</a:t>
            </a:r>
          </a:p>
          <a:p>
            <a:r>
              <a:rPr lang="en-US" dirty="0"/>
              <a:t>ARM®-standard cells with compiled </a:t>
            </a:r>
            <a:r>
              <a:rPr lang="en-US" dirty="0" err="1"/>
              <a:t>Milkyway</a:t>
            </a:r>
            <a:r>
              <a:rPr lang="en-US" dirty="0"/>
              <a:t>™ Galaxy™ database.</a:t>
            </a:r>
          </a:p>
          <a:p>
            <a:r>
              <a:rPr lang="en-US" dirty="0"/>
              <a:t>Power numbers asses with 46,464 random vectors through a VCD file.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C4F25-8B47-E240-AD62-5E738EB7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2A23B-C062-7042-88A7-5CB2758B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F6AACE-3C89-274D-8D1B-9AFDD272D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6060"/>
              </p:ext>
            </p:extLst>
          </p:nvPr>
        </p:nvGraphicFramePr>
        <p:xfrm>
          <a:off x="3234559" y="4353618"/>
          <a:ext cx="54186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222">
                  <a:extLst>
                    <a:ext uri="{9D8B030D-6E8A-4147-A177-3AD203B41FA5}">
                      <a16:colId xmlns:a16="http://schemas.microsoft.com/office/drawing/2014/main" val="2638254458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3500623693"/>
                    </a:ext>
                  </a:extLst>
                </a:gridCol>
                <a:gridCol w="1806222">
                  <a:extLst>
                    <a:ext uri="{9D8B030D-6E8A-4147-A177-3AD203B41FA5}">
                      <a16:colId xmlns:a16="http://schemas.microsoft.com/office/drawing/2014/main" val="348419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7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 [um2]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17,757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18,907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04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Delay [</a:t>
                      </a:r>
                      <a:r>
                        <a:rPr lang="en-US" dirty="0" err="1"/>
                        <a:t>ps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10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[</a:t>
                      </a:r>
                      <a:r>
                        <a:rPr lang="en-US" dirty="0" err="1"/>
                        <a:t>mW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7424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DA31B2-90C0-2040-88C6-ADA31ACEAEAF}"/>
              </a:ext>
            </a:extLst>
          </p:cNvPr>
          <p:cNvSpPr txBox="1"/>
          <p:nvPr/>
        </p:nvSpPr>
        <p:spPr>
          <a:xfrm>
            <a:off x="9002110" y="46902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+6.48%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9CE26-EFE8-9A47-90D1-819E7AFB2F4B}"/>
              </a:ext>
            </a:extLst>
          </p:cNvPr>
          <p:cNvSpPr txBox="1"/>
          <p:nvPr/>
        </p:nvSpPr>
        <p:spPr>
          <a:xfrm>
            <a:off x="9002109" y="535502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+2.32%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59F5A4-3729-E94D-9BFD-EB830082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25" y="4690241"/>
            <a:ext cx="1049437" cy="9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3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4685-31E1-DD40-A477-2128C350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B886D-CF0B-A24A-9B78-72A4CFE73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2200"/>
              </a:spcBef>
            </a:pPr>
            <a:r>
              <a:rPr lang="en-US" sz="2400" dirty="0">
                <a:latin typeface="+mn-lt"/>
              </a:rPr>
              <a:t>Implemented residual register </a:t>
            </a:r>
            <a:r>
              <a:rPr lang="en-US" sz="2400" dirty="0"/>
              <a:t>using the</a:t>
            </a:r>
            <a:r>
              <a:rPr lang="en-US" sz="2400" dirty="0">
                <a:latin typeface="+mn-lt"/>
              </a:rPr>
              <a:t> RISC-V ISA and C++/gem5/HDL.</a:t>
            </a:r>
          </a:p>
          <a:p>
            <a:r>
              <a:rPr lang="en-US" sz="2400" dirty="0">
                <a:latin typeface="+mn-lt"/>
              </a:rPr>
              <a:t>Hardware </a:t>
            </a:r>
            <a:r>
              <a:rPr lang="en-US" sz="2400" u="sng" dirty="0">
                <a:latin typeface="+mn-lt"/>
              </a:rPr>
              <a:t>gives extra information to the user</a:t>
            </a:r>
            <a:r>
              <a:rPr lang="en-US" sz="2400" dirty="0">
                <a:latin typeface="+mn-lt"/>
              </a:rPr>
              <a:t> for possible using residual register, variable precision or sticky accumulation options.</a:t>
            </a:r>
          </a:p>
          <a:p>
            <a:pPr>
              <a:spcBef>
                <a:spcPts val="2200"/>
              </a:spcBef>
            </a:pPr>
            <a:r>
              <a:rPr lang="en-US" sz="2400" dirty="0">
                <a:latin typeface="+mn-lt"/>
              </a:rPr>
              <a:t>Added new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movrr</a:t>
            </a:r>
            <a:r>
              <a:rPr lang="en-US" sz="2400" dirty="0">
                <a:latin typeface="+mn-lt"/>
              </a:rPr>
              <a:t> instruction to RISC-V</a:t>
            </a:r>
          </a:p>
          <a:p>
            <a:pPr>
              <a:spcBef>
                <a:spcPts val="2200"/>
              </a:spcBef>
            </a:pPr>
            <a:r>
              <a:rPr lang="en-US" sz="2400" dirty="0">
                <a:latin typeface="+mn-lt"/>
              </a:rPr>
              <a:t>Added </a:t>
            </a:r>
            <a:r>
              <a:rPr lang="en-US" sz="2400" dirty="0" err="1">
                <a:latin typeface="+mn-lt"/>
              </a:rPr>
              <a:t>SoftFloat</a:t>
            </a:r>
            <a:r>
              <a:rPr lang="en-US" sz="2400" dirty="0">
                <a:latin typeface="+mn-lt"/>
              </a:rPr>
              <a:t> library to RISC-V gem5.</a:t>
            </a:r>
          </a:p>
          <a:p>
            <a:pPr lvl="1">
              <a:spcBef>
                <a:spcPts val="2200"/>
              </a:spcBef>
            </a:pPr>
            <a:r>
              <a:rPr lang="en-US" sz="2000" dirty="0">
                <a:latin typeface="+mn-lt"/>
              </a:rPr>
              <a:t>Key to adding innovation in functional  units for arithmetic in gem5 and RISC-V.</a:t>
            </a:r>
          </a:p>
          <a:p>
            <a:pPr lvl="1">
              <a:spcBef>
                <a:spcPts val="2200"/>
              </a:spcBef>
            </a:pPr>
            <a:r>
              <a:rPr lang="en-US" sz="2000" dirty="0"/>
              <a:t>Could be useful for machine learning or other ideas that utilize modification of FPU.</a:t>
            </a:r>
            <a:endParaRPr lang="en-US" sz="2000" dirty="0">
              <a:latin typeface="+mn-lt"/>
            </a:endParaRPr>
          </a:p>
          <a:p>
            <a:pPr>
              <a:spcBef>
                <a:spcPts val="2200"/>
              </a:spcBef>
            </a:pPr>
            <a:r>
              <a:rPr lang="en-US" sz="2400" dirty="0">
                <a:latin typeface="+mn-lt"/>
              </a:rPr>
              <a:t>Profile applicable uses using SPEC benchmarks in gem5 using the RISC-V ISA.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35BD0-5266-1042-81F8-D0E06757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AB83B-FACC-5C49-94A8-5843E7AE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4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4924-B4D4-FE45-8CE4-8B33BB08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DCF7C-F574-C840-BD16-CA0B28F3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>
                <a:latin typeface="+mn-lt"/>
              </a:rPr>
              <a:t>Floating point operations are key in modern architectures.</a:t>
            </a:r>
          </a:p>
          <a:p>
            <a:r>
              <a:rPr lang="en-US" sz="3200" dirty="0">
                <a:latin typeface="+mn-lt"/>
              </a:rPr>
              <a:t>IEEE 754 has an inherent issue with precision due its dynamic range.</a:t>
            </a:r>
          </a:p>
          <a:p>
            <a:pPr lvl="1"/>
            <a:r>
              <a:rPr lang="en-US" sz="2800" dirty="0">
                <a:latin typeface="+mn-lt"/>
              </a:rPr>
              <a:t>Rounding also eliminates information from the actual computation that can be disastrous if not careful.</a:t>
            </a:r>
          </a:p>
          <a:p>
            <a:r>
              <a:rPr lang="en-US" sz="3200" dirty="0">
                <a:latin typeface="+mn-lt"/>
              </a:rPr>
              <a:t>Software packages exist to make up for this precision loss, but are often very slow.</a:t>
            </a:r>
          </a:p>
          <a:p>
            <a:r>
              <a:rPr lang="en-US" sz="3200" dirty="0"/>
              <a:t>There needs to be better mechanisms for containing error without sacrificing performance.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4AE80-B7FF-A949-AE1E-C9F6293A1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54187-AF43-B944-9F62-1973094B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0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FCA5-57B2-2346-9B1F-351CE424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Native Pairs: The Residual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1801-D2A2-2147-9727-5B14DF302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n-lt"/>
              </a:rPr>
              <a:t>Native Pairs were originally proposed by previous researchers but clarified by Douglas Priest in 1991.</a:t>
            </a:r>
          </a:p>
          <a:p>
            <a:pPr lvl="1"/>
            <a:r>
              <a:rPr lang="en-US" dirty="0"/>
              <a:t>Detailed algorithms presented in original article to gather arbitrary floating-point arithmetic.</a:t>
            </a:r>
          </a:p>
          <a:p>
            <a:pPr lvl="1"/>
            <a:r>
              <a:rPr lang="en-US" dirty="0"/>
              <a:t>Algorithms extension of ideas presented by W. Kahan from UCB.</a:t>
            </a:r>
          </a:p>
          <a:p>
            <a:r>
              <a:rPr lang="en-US" sz="2400" dirty="0">
                <a:latin typeface="+mn-lt"/>
              </a:rPr>
              <a:t>Main idea: Sequences of numbers can be used to obtain arbitrary precision </a:t>
            </a:r>
          </a:p>
          <a:p>
            <a:pPr lvl="1"/>
            <a:r>
              <a:rPr lang="en-US" dirty="0">
                <a:latin typeface="+mn-lt"/>
              </a:rPr>
              <a:t>Second register that contains another floating point value of the same size.</a:t>
            </a:r>
          </a:p>
          <a:p>
            <a:r>
              <a:rPr lang="en-US" sz="2400" dirty="0">
                <a:latin typeface="+mn-lt"/>
              </a:rPr>
              <a:t>Paired with the standard result register for a floating point operation.</a:t>
            </a:r>
          </a:p>
          <a:p>
            <a:r>
              <a:rPr lang="en-US" sz="2400" dirty="0">
                <a:latin typeface="+mn-lt"/>
              </a:rPr>
              <a:t>Captures the portion of the result from the multiplier that would usually be discarded.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B61DA-ACD2-2847-B16F-76A4C850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BFF40-A26E-3B4E-8F81-068E1E4A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6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C07D-F14D-0041-840C-B8CE9D4D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Adding a Residual Register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FA05B-67CD-2E48-A518-79578B920BB0}"/>
              </a:ext>
            </a:extLst>
          </p:cNvPr>
          <p:cNvSpPr txBox="1"/>
          <p:nvPr/>
        </p:nvSpPr>
        <p:spPr>
          <a:xfrm>
            <a:off x="451236" y="1690688"/>
            <a:ext cx="520274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Original architecture proposed by Dieter, </a:t>
            </a:r>
            <a:r>
              <a:rPr lang="en-US" sz="2000" dirty="0" err="1"/>
              <a:t>Kaveti</a:t>
            </a:r>
            <a:r>
              <a:rPr lang="en-US" sz="2000" dirty="0"/>
              <a:t> and Dietz in IEEE Computer Architecture Letters, 2007.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Proposes hardware to allow native-pair arithmetic within a given functional unit.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Avoids having to use fused-multiply-add (</a:t>
            </a:r>
            <a:r>
              <a:rPr lang="en-US" sz="2000" dirty="0" err="1"/>
              <a:t>fma</a:t>
            </a:r>
            <a:r>
              <a:rPr lang="en-US" sz="2000" dirty="0"/>
              <a:t>) units which are not always available.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Adds a simple microarchitecture feature with relatively little performance penalty.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New instruction in the ISA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MOVRR</a:t>
            </a:r>
            <a:r>
              <a:rPr lang="en-US" sz="2000" dirty="0"/>
              <a:t>) to allow access to the residual register value if desired, otherwise works as standard IEEE 754 arithmetic.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6F94B-E76B-7C46-866D-3824737CC6B4}"/>
              </a:ext>
            </a:extLst>
          </p:cNvPr>
          <p:cNvSpPr txBox="1"/>
          <p:nvPr/>
        </p:nvSpPr>
        <p:spPr>
          <a:xfrm>
            <a:off x="8637104" y="5780364"/>
            <a:ext cx="177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E7A30"/>
                </a:solidFill>
              </a:rPr>
              <a:t>Residual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2AA89-B7EA-E649-A568-399B93349D84}"/>
              </a:ext>
            </a:extLst>
          </p:cNvPr>
          <p:cNvSpPr txBox="1"/>
          <p:nvPr/>
        </p:nvSpPr>
        <p:spPr>
          <a:xfrm>
            <a:off x="6698745" y="5780364"/>
            <a:ext cx="157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Result Register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F845F-A672-1D49-A654-F1D1768D3CBB}"/>
              </a:ext>
            </a:extLst>
          </p:cNvPr>
          <p:cNvSpPr txBox="1"/>
          <p:nvPr/>
        </p:nvSpPr>
        <p:spPr>
          <a:xfrm>
            <a:off x="5956230" y="6217822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[Dieter, </a:t>
            </a:r>
            <a:r>
              <a:rPr lang="en-US" sz="800" dirty="0" err="1"/>
              <a:t>Kaveti</a:t>
            </a:r>
            <a:r>
              <a:rPr lang="en-US" sz="800" dirty="0"/>
              <a:t>, Dietz, 2007]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FD7798-CEB6-F544-A31E-6A866F39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84" y="1690688"/>
            <a:ext cx="5507659" cy="3897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7DBF3E-B440-964C-9773-B17728AC5EC0}"/>
              </a:ext>
            </a:extLst>
          </p:cNvPr>
          <p:cNvSpPr txBox="1"/>
          <p:nvPr/>
        </p:nvSpPr>
        <p:spPr>
          <a:xfrm>
            <a:off x="9076381" y="2562083"/>
            <a:ext cx="279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lengthy or cyclic timing arc!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E457F-B8C3-A944-95A2-7A19664E342C}"/>
              </a:ext>
            </a:extLst>
          </p:cNvPr>
          <p:cNvCxnSpPr>
            <a:cxnSpLocks/>
          </p:cNvCxnSpPr>
          <p:nvPr/>
        </p:nvCxnSpPr>
        <p:spPr>
          <a:xfrm flipH="1">
            <a:off x="8449408" y="3016251"/>
            <a:ext cx="626974" cy="667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58CD9D-D0E1-4C4E-9F23-FE047345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1C2676-B71A-D048-BA5A-2B328FB0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29981F-BCDD-854E-9C20-87CBF0732E5B}"/>
              </a:ext>
            </a:extLst>
          </p:cNvPr>
          <p:cNvCxnSpPr/>
          <p:nvPr/>
        </p:nvCxnSpPr>
        <p:spPr>
          <a:xfrm>
            <a:off x="7606145" y="3491345"/>
            <a:ext cx="135774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A79E6A-1D36-D046-B7AC-063844E662A2}"/>
              </a:ext>
            </a:extLst>
          </p:cNvPr>
          <p:cNvCxnSpPr/>
          <p:nvPr/>
        </p:nvCxnSpPr>
        <p:spPr>
          <a:xfrm>
            <a:off x="8963891" y="3505200"/>
            <a:ext cx="0" cy="20826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57190E-6BE4-BD40-A872-CAC479127B85}"/>
              </a:ext>
            </a:extLst>
          </p:cNvPr>
          <p:cNvCxnSpPr/>
          <p:nvPr/>
        </p:nvCxnSpPr>
        <p:spPr>
          <a:xfrm flipH="1">
            <a:off x="8637104" y="5587868"/>
            <a:ext cx="32678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6EE0CF-7BD8-AA43-A7B1-A882A79C5FAC}"/>
              </a:ext>
            </a:extLst>
          </p:cNvPr>
          <p:cNvCxnSpPr/>
          <p:nvPr/>
        </p:nvCxnSpPr>
        <p:spPr>
          <a:xfrm flipV="1">
            <a:off x="8637104" y="3810000"/>
            <a:ext cx="0" cy="17778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121064-46B9-8843-8440-9B8D339A83C9}"/>
              </a:ext>
            </a:extLst>
          </p:cNvPr>
          <p:cNvCxnSpPr/>
          <p:nvPr/>
        </p:nvCxnSpPr>
        <p:spPr>
          <a:xfrm flipH="1">
            <a:off x="7703127" y="3796145"/>
            <a:ext cx="93397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3DEE82-6EBA-0948-B9B5-4C967EAE23EE}"/>
              </a:ext>
            </a:extLst>
          </p:cNvPr>
          <p:cNvCxnSpPr/>
          <p:nvPr/>
        </p:nvCxnSpPr>
        <p:spPr>
          <a:xfrm>
            <a:off x="7703127" y="3810000"/>
            <a:ext cx="0" cy="56803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FC2189-348E-ED40-8459-271141AAB880}"/>
              </a:ext>
            </a:extLst>
          </p:cNvPr>
          <p:cNvCxnSpPr/>
          <p:nvPr/>
        </p:nvCxnSpPr>
        <p:spPr>
          <a:xfrm>
            <a:off x="7703127" y="4391891"/>
            <a:ext cx="151014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CC27D-88AA-604A-B25E-4DC6A7719EDA}"/>
              </a:ext>
            </a:extLst>
          </p:cNvPr>
          <p:cNvCxnSpPr/>
          <p:nvPr/>
        </p:nvCxnSpPr>
        <p:spPr>
          <a:xfrm>
            <a:off x="9222350" y="4378036"/>
            <a:ext cx="0" cy="14023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46C2-C2AE-234A-A750-09F94E9F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Hardware Issues with Latency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D240A-B039-3245-847A-96584A163F0C}"/>
              </a:ext>
            </a:extLst>
          </p:cNvPr>
          <p:cNvSpPr txBox="1"/>
          <p:nvPr/>
        </p:nvSpPr>
        <p:spPr>
          <a:xfrm>
            <a:off x="5451093" y="1932514"/>
            <a:ext cx="586446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problem with this microarchitecture proposal is that two floating-point mantissas (i.e., [1,2)) can possibly be greater than 2.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This means waiting for the rounder unit to produce its completed result before the residual register can be properly obtained.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Proposed solution is to replicate the rounder unit to alleviate bottleneck.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DEF24F-7FD6-324B-AFAA-5AC95191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96" y="1627077"/>
            <a:ext cx="4606267" cy="4161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25457-90BB-B34F-A22B-17E608CC6BEC}"/>
              </a:ext>
            </a:extLst>
          </p:cNvPr>
          <p:cNvSpPr txBox="1"/>
          <p:nvPr/>
        </p:nvSpPr>
        <p:spPr>
          <a:xfrm>
            <a:off x="5093863" y="1502797"/>
            <a:ext cx="563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106-bit product is obtained during mantissa multiplication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981BE9-7FAF-A845-BB6F-5448D5AAE46C}"/>
              </a:ext>
            </a:extLst>
          </p:cNvPr>
          <p:cNvCxnSpPr>
            <a:stCxn id="10" idx="1"/>
          </p:cNvCxnSpPr>
          <p:nvPr/>
        </p:nvCxnSpPr>
        <p:spPr>
          <a:xfrm flipH="1">
            <a:off x="4564049" y="1687463"/>
            <a:ext cx="529814" cy="8567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2544F0-E22C-5941-B40A-BC33C390352B}"/>
              </a:ext>
            </a:extLst>
          </p:cNvPr>
          <p:cNvSpPr txBox="1"/>
          <p:nvPr/>
        </p:nvSpPr>
        <p:spPr>
          <a:xfrm>
            <a:off x="3760968" y="5848934"/>
            <a:ext cx="5239910" cy="647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Overflow in mantissa multiplication is not detected until here almost towards end of rounding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B9A2D0-1168-E740-8E59-5804F3A94255}"/>
              </a:ext>
            </a:extLst>
          </p:cNvPr>
          <p:cNvCxnSpPr/>
          <p:nvPr/>
        </p:nvCxnSpPr>
        <p:spPr>
          <a:xfrm flipH="1" flipV="1">
            <a:off x="2918129" y="4802588"/>
            <a:ext cx="890546" cy="10463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F6D35F-D6F5-994D-82D1-0CA1E375D698}"/>
              </a:ext>
            </a:extLst>
          </p:cNvPr>
          <p:cNvSpPr txBox="1"/>
          <p:nvPr/>
        </p:nvSpPr>
        <p:spPr>
          <a:xfrm>
            <a:off x="209804" y="5737264"/>
            <a:ext cx="339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Linear Delay Gate Delays shown in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5ACC7-0E01-034F-930B-717507EA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214AF-93EF-1049-BD7D-AC62EE96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CCDA7-DCB8-624D-B859-A357090FF813}"/>
              </a:ext>
            </a:extLst>
          </p:cNvPr>
          <p:cNvSpPr txBox="1"/>
          <p:nvPr/>
        </p:nvSpPr>
        <p:spPr>
          <a:xfrm>
            <a:off x="936085" y="1324352"/>
            <a:ext cx="405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IEEE 754 Rounding Unit for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133853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81C8-0046-9A4B-A584-863F9C18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j-lt"/>
              </a:rPr>
              <a:t>Example : Residual Registers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4868-6AD6-684F-963F-3B6A4C6DB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The usefulness of a residual register can be demonstrated in C++.</a:t>
            </a:r>
          </a:p>
          <a:p>
            <a:r>
              <a:rPr lang="en-US" dirty="0">
                <a:latin typeface="+mn-lt"/>
              </a:rPr>
              <a:t>Programs were created to illustrate native-pair multiplication and its ability to add useful hardware for arbitrary precision.</a:t>
            </a:r>
          </a:p>
          <a:p>
            <a:r>
              <a:rPr lang="en-US" dirty="0">
                <a:latin typeface="+mn-lt"/>
              </a:rPr>
              <a:t>Normally, the result of a multiply is a single register solution.</a:t>
            </a:r>
          </a:p>
          <a:p>
            <a:r>
              <a:rPr lang="en-US" dirty="0">
                <a:latin typeface="+mn-lt"/>
              </a:rPr>
              <a:t>With a residual register, the output of a multiply spans 2 registers.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1963B-0466-DD45-9D40-1D9B4F84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D4B6B-64C7-4141-B623-DE4FADF1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41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AAAD-AE34-D748-AE95-8EEFE9B32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Demonstration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AD9DA-4C33-C940-AB1E-D44CA9F6E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97" y="1441186"/>
            <a:ext cx="11181806" cy="509499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0x4010_0000_0000_0002 (4.0000000000000017763568394002504646…)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y = 0x4000_0000_0000_0001 (2.0000000000000004440892098500626161…)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 = x * y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Using Quad Precision Library: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 = 0x4002_0000_0000_0000_3000_0000_0000_0200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(8.00000000000000532907051820075218289433722784774291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17285652827862296732064351090230047702789306640625)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Using Residual Register: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z[1] = 0x4020_0000_0000_0003 (8.0000000000000053290705182007513…)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z[2] = 0x39b0_0000_0000_0000 (7.888609052210118054117285652…E-31)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z[1] + z[2] = 8.00000000000000532907051820075218289433722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7847742911728565282786229673206435109023004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7702789306640625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A46F4-586F-5442-B798-155C0EBD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7F23F-3CC8-134D-88C7-4B4A52AC9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4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B9067B-F74B-0B40-9B42-EFAB3D4F8AF5}"/>
              </a:ext>
            </a:extLst>
          </p:cNvPr>
          <p:cNvSpPr txBox="1"/>
          <p:nvPr/>
        </p:nvSpPr>
        <p:spPr>
          <a:xfrm>
            <a:off x="3135088" y="4696425"/>
            <a:ext cx="7360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F28A3-D62F-174A-A24F-8DE9F68B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Architecture Modifications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0A5E7-1BD4-AD4B-A2B3-95A90A083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89" y="1867026"/>
            <a:ext cx="5175250" cy="4076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90E56-ED9D-AB4A-A4A2-A588405E7331}"/>
              </a:ext>
            </a:extLst>
          </p:cNvPr>
          <p:cNvSpPr txBox="1"/>
          <p:nvPr/>
        </p:nvSpPr>
        <p:spPr>
          <a:xfrm>
            <a:off x="6284074" y="1478729"/>
            <a:ext cx="52597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Duplicate a 2</a:t>
            </a:r>
            <a:r>
              <a:rPr lang="en-US" baseline="30000" dirty="0"/>
              <a:t>nd</a:t>
            </a:r>
            <a:r>
              <a:rPr lang="en-US" dirty="0"/>
              <a:t> rounder portion to get residual register without having to wait again.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Rounder Residual unit can compute with a compound adder (A+B, A+B+1, A+B+2, A+B+3) which is adequate for residual unit.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A+B+3 is utilized in case the need for TC in Priest’s algorithm.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Rounder unit within normal IEEE 754 still produces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sel1</a:t>
            </a:r>
            <a:r>
              <a:rPr lang="en-US" dirty="0"/>
              <a:t> signal to determine if complement is needed.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Verified using System Verilog RTL with IEEE 754 validated floating-point multiplier unit.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Can we perform core microarchitecture simulation for floating-point arithmetic to assess its performance?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875A1-1130-BF41-A8FA-4462E749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4881C-EC13-1145-8FC6-EAB7D3785EF5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92688-0C73-C243-BB75-01D6DCDF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Third Workshop on Computer Architecture Research with RISC-V (CARRV 2019), Phoenix, AZ USA, June 22, 2019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022A04-3C60-6848-B104-DB2909199AD8}"/>
              </a:ext>
            </a:extLst>
          </p:cNvPr>
          <p:cNvCxnSpPr/>
          <p:nvPr/>
        </p:nvCxnSpPr>
        <p:spPr>
          <a:xfrm>
            <a:off x="3251200" y="4731657"/>
            <a:ext cx="46445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45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1917</Words>
  <Application>Microsoft Macintosh PowerPoint</Application>
  <PresentationFormat>Widescreen</PresentationFormat>
  <Paragraphs>274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Courier New</vt:lpstr>
      <vt:lpstr>Office Theme</vt:lpstr>
      <vt:lpstr>IEEE Floating-Point Extensions for Containing Error in the RISC-V Architecture</vt:lpstr>
      <vt:lpstr>Outline</vt:lpstr>
      <vt:lpstr>Introduction</vt:lpstr>
      <vt:lpstr>Native Pairs: The Residual Register</vt:lpstr>
      <vt:lpstr>Adding a Residual Register</vt:lpstr>
      <vt:lpstr>Hardware Issues with Latency</vt:lpstr>
      <vt:lpstr>Example : Residual Registers in C++</vt:lpstr>
      <vt:lpstr>Demonstration in C++</vt:lpstr>
      <vt:lpstr>Architecture Modifications</vt:lpstr>
      <vt:lpstr>gem5 (http://www.gem5.org) </vt:lpstr>
      <vt:lpstr>Implementation of MOVRR for gem5</vt:lpstr>
      <vt:lpstr>MOVRR in RISC-V Toolchain</vt:lpstr>
      <vt:lpstr>SoftFloat Introduction</vt:lpstr>
      <vt:lpstr>Adding SoftFloat to gem5</vt:lpstr>
      <vt:lpstr>Using SoftFloat in gem5</vt:lpstr>
      <vt:lpstr>SPEC Benchmarking in RISC-V gem5</vt:lpstr>
      <vt:lpstr>SPEC Benchmarking gem5 Specifications</vt:lpstr>
      <vt:lpstr>SPEC06 Benchmarking Data</vt:lpstr>
      <vt:lpstr>SPEC17 Benchmarking Data</vt:lpstr>
      <vt:lpstr>Value-Added Item</vt:lpstr>
      <vt:lpstr>Hardware assessment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Floating-Point Extensions for Containing Error in the RISC-V Architecture</dc:title>
  <dc:creator>Alex Underwood</dc:creator>
  <cp:lastModifiedBy>Stine, James</cp:lastModifiedBy>
  <cp:revision>90</cp:revision>
  <dcterms:created xsi:type="dcterms:W3CDTF">2019-05-30T18:59:56Z</dcterms:created>
  <dcterms:modified xsi:type="dcterms:W3CDTF">2019-06-22T02:02:07Z</dcterms:modified>
</cp:coreProperties>
</file>